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98" y="60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16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74638" y="334963"/>
            <a:ext cx="1060450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425"/>
              </a:spcAft>
            </a:pPr>
            <a:r>
              <a:rPr lang="en-US" sz="2000" b="1">
                <a:latin typeface="Times New Roman" panose="02020603050405020304" pitchFamily="18" charset="0"/>
              </a:rPr>
              <a:t>Lecture 5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995863" y="603250"/>
            <a:ext cx="222408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ts val="425"/>
              </a:spcBef>
              <a:spcAft>
                <a:spcPts val="1263"/>
              </a:spcAft>
            </a:pPr>
            <a:r>
              <a:rPr lang="en-US" sz="1300" b="1">
                <a:latin typeface="Times New Roman" panose="02020603050405020304" pitchFamily="18" charset="0"/>
              </a:rPr>
              <a:t>Dr. Mohammed Abdul Baset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076450" y="987425"/>
            <a:ext cx="33401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marL="388938" indent="-406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263"/>
              </a:spcBef>
              <a:spcAft>
                <a:spcPts val="1263"/>
              </a:spcAft>
            </a:pPr>
            <a:r>
              <a:rPr lang="en-US" sz="1600" b="1">
                <a:latin typeface="Times New Roman" panose="02020603050405020304" pitchFamily="18" charset="0"/>
              </a:rPr>
              <a:t>Statistical treatment of analytical data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463" y="1427163"/>
            <a:ext cx="6835775" cy="706437"/>
          </a:xfrm>
          <a:prstGeom prst="rect">
            <a:avLst/>
          </a:prstGeom>
        </p:spPr>
        <p:txBody>
          <a:bodyPr lIns="0" tIns="0" rIns="0" bIns="0"/>
          <a:lstStyle/>
          <a:p>
            <a:pPr marL="720852" algn="just" eaLnBrk="1" fontAlgn="auto" hangingPunct="1">
              <a:spcBef>
                <a:spcPts val="1260"/>
              </a:spcBef>
              <a:spcAft>
                <a:spcPts val="840"/>
              </a:spcAft>
              <a:defRPr/>
            </a:pPr>
            <a:r>
              <a:rPr lang="en-US" sz="1600" b="1">
                <a:latin typeface="Times New Roman"/>
              </a:rPr>
              <a:t>1. The Mean, the Median and the mode</a:t>
            </a: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>
                <a:latin typeface="Times New Roman"/>
              </a:rPr>
              <a:t>The </a:t>
            </a:r>
            <a:r>
              <a:rPr lang="en-US" sz="1300" b="1">
                <a:latin typeface="Times New Roman"/>
              </a:rPr>
              <a:t>mean </a:t>
            </a:r>
            <a:r>
              <a:rPr lang="en-US" sz="1300">
                <a:latin typeface="Times New Roman"/>
              </a:rPr>
              <a:t>(or </a:t>
            </a:r>
            <a:r>
              <a:rPr lang="en-US" sz="1300" b="1">
                <a:latin typeface="Times New Roman"/>
              </a:rPr>
              <a:t>average</a:t>
            </a:r>
            <a:r>
              <a:rPr lang="en-US" sz="1300">
                <a:latin typeface="Times New Roman"/>
              </a:rPr>
              <a:t>) of a set of data values is the sum of all of the data values divided by the number of data values. That is:</a:t>
            </a:r>
          </a:p>
        </p:txBody>
      </p:sp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268288" y="5008563"/>
            <a:ext cx="655320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1263"/>
              </a:spcBef>
            </a:pPr>
            <a:r>
              <a:rPr lang="en-US" sz="1300" b="1">
                <a:latin typeface="Times New Roman" panose="02020603050405020304" pitchFamily="18" charset="0"/>
              </a:rPr>
              <a:t>Example 1:</a:t>
            </a:r>
          </a:p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marks of seven students in a mathematics test with a maximum possible mark of 20 are given below 15    13    18    16    14    17    12.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300">
                <a:latin typeface="Times New Roman" panose="02020603050405020304" pitchFamily="18" charset="0"/>
              </a:rPr>
              <a:t>Find the mean of this set of data values.</a:t>
            </a:r>
          </a:p>
        </p:txBody>
      </p:sp>
      <p:sp>
        <p:nvSpPr>
          <p:cNvPr id="24583" name="Rectangle 10"/>
          <p:cNvSpPr>
            <a:spLocks noChangeArrowheads="1"/>
          </p:cNvSpPr>
          <p:nvPr/>
        </p:nvSpPr>
        <p:spPr bwMode="auto">
          <a:xfrm>
            <a:off x="280988" y="6026150"/>
            <a:ext cx="657225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838"/>
              </a:spcBef>
              <a:spcAft>
                <a:spcPts val="425"/>
              </a:spcAft>
            </a:pPr>
            <a:r>
              <a:rPr lang="en-US" sz="1300">
                <a:latin typeface="Times New Roman" panose="02020603050405020304" pitchFamily="18" charset="0"/>
              </a:rPr>
              <a:t>Solution:</a:t>
            </a:r>
          </a:p>
        </p:txBody>
      </p:sp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280988" y="7981950"/>
            <a:ext cx="1773237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425"/>
              </a:spcBef>
              <a:spcAft>
                <a:spcPts val="1263"/>
              </a:spcAft>
            </a:pPr>
            <a:r>
              <a:rPr lang="en-US" sz="1300">
                <a:latin typeface="Times New Roman" panose="02020603050405020304" pitchFamily="18" charset="0"/>
              </a:rPr>
              <a:t>So, the mean mark is </a:t>
            </a:r>
            <a:r>
              <a:rPr lang="en-US" sz="1300" i="1">
                <a:latin typeface="Times New Roman" panose="02020603050405020304" pitchFamily="18" charset="0"/>
              </a:rPr>
              <a:t>15.</a:t>
            </a:r>
          </a:p>
        </p:txBody>
      </p:sp>
      <p:sp>
        <p:nvSpPr>
          <p:cNvPr id="24585" name="Rectangle 13"/>
          <p:cNvSpPr>
            <a:spLocks noChangeArrowheads="1"/>
          </p:cNvSpPr>
          <p:nvPr/>
        </p:nvSpPr>
        <p:spPr bwMode="auto">
          <a:xfrm>
            <a:off x="268288" y="8339138"/>
            <a:ext cx="5029200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1263"/>
              </a:spcBef>
            </a:pPr>
            <a:r>
              <a:rPr lang="en-US" sz="1300" b="1">
                <a:latin typeface="Times New Roman" panose="02020603050405020304" pitchFamily="18" charset="0"/>
              </a:rPr>
              <a:t>Example 2:</a:t>
            </a:r>
          </a:p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Find the mean of these numbers: 3, -7, 5, 13, -2 The sum of these numbers is 3 - 7 + 5 + 13 - 2 = 12 There are 5 numbers.</a:t>
            </a:r>
          </a:p>
        </p:txBody>
      </p:sp>
      <p:sp>
        <p:nvSpPr>
          <p:cNvPr id="24586" name="Rectangle 14"/>
          <p:cNvSpPr>
            <a:spLocks noChangeArrowheads="1"/>
          </p:cNvSpPr>
          <p:nvPr/>
        </p:nvSpPr>
        <p:spPr bwMode="auto">
          <a:xfrm>
            <a:off x="271463" y="9879013"/>
            <a:ext cx="6940550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38"/>
              </a:lnSpc>
              <a:spcBef>
                <a:spcPts val="1263"/>
              </a:spcBef>
            </a:pPr>
            <a:r>
              <a:rPr lang="en-US" sz="1300">
                <a:latin typeface="Times New Roman" panose="02020603050405020304" pitchFamily="18" charset="0"/>
              </a:rPr>
              <a:t>The </a:t>
            </a:r>
            <a:r>
              <a:rPr lang="en-US" sz="1300" b="1">
                <a:latin typeface="Times New Roman" panose="02020603050405020304" pitchFamily="18" charset="0"/>
              </a:rPr>
              <a:t>median </a:t>
            </a:r>
            <a:r>
              <a:rPr lang="en-US" sz="1300">
                <a:latin typeface="Times New Roman" panose="02020603050405020304" pitchFamily="18" charset="0"/>
              </a:rPr>
              <a:t>of a set of data values is the middle value of the data set when it has been arranged in ascending order. That is, from the smallest value to the highest value.</a:t>
            </a:r>
          </a:p>
        </p:txBody>
      </p:sp>
      <p:sp>
        <p:nvSpPr>
          <p:cNvPr id="24587" name="Rectangle 15"/>
          <p:cNvSpPr>
            <a:spLocks noChangeArrowheads="1"/>
          </p:cNvSpPr>
          <p:nvPr/>
        </p:nvSpPr>
        <p:spPr bwMode="auto">
          <a:xfrm>
            <a:off x="3654425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24</a:t>
            </a:r>
          </a:p>
        </p:txBody>
      </p:sp>
      <p:pic>
        <p:nvPicPr>
          <p:cNvPr id="2458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2328863"/>
            <a:ext cx="3408363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6196013"/>
            <a:ext cx="26273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90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9575" y="9066213"/>
            <a:ext cx="691673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8288" y="311150"/>
            <a:ext cx="6946900" cy="466566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Example 1:</a:t>
            </a: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The marks of nine students in a geography test that had a maximum possible mark of 50 are given below: 47    35    37    32    38    39    36    34 35.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dirty="0">
                <a:latin typeface="Times New Roman"/>
              </a:rPr>
              <a:t>Find the median of this set of data values.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u="sng" dirty="0">
                <a:latin typeface="Times New Roman"/>
              </a:rPr>
              <a:t>Solution: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dirty="0">
                <a:latin typeface="Times New Roman"/>
              </a:rPr>
              <a:t>Arrange the data values in order from the lowest value to the highest value:</a:t>
            </a:r>
          </a:p>
          <a:p>
            <a:pPr marL="248920" algn="just" eaLnBrk="1" fontAlgn="auto" hangingPunct="1"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32    34    35    35    36    37    38    39    47</a:t>
            </a:r>
          </a:p>
          <a:p>
            <a:pPr algn="just" eaLnBrk="1" fontAlgn="auto" hangingPunct="1">
              <a:lnSpc>
                <a:spcPts val="321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The fifth data value, 36, is the middle value in this arrangement.</a:t>
            </a:r>
          </a:p>
          <a:p>
            <a:pPr eaLnBrk="1" fontAlgn="auto" hangingPunct="1">
              <a:lnSpc>
                <a:spcPts val="321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Median = </a:t>
            </a:r>
            <a:r>
              <a:rPr lang="en-US" sz="1300" i="1" dirty="0">
                <a:latin typeface="Times New Roman"/>
              </a:rPr>
              <a:t>36 </a:t>
            </a:r>
            <a:endParaRPr lang="en-US" sz="1300" i="1" dirty="0">
              <a:latin typeface="Times New Roman"/>
            </a:endParaRPr>
          </a:p>
          <a:p>
            <a:pPr eaLnBrk="1" fontAlgn="auto" hangingPunct="1">
              <a:lnSpc>
                <a:spcPts val="321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In </a:t>
            </a:r>
            <a:r>
              <a:rPr lang="en-US" sz="1300" b="1" dirty="0">
                <a:latin typeface="Times New Roman"/>
              </a:rPr>
              <a:t>general:</a:t>
            </a: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1050"/>
              </a:spcAft>
              <a:defRPr/>
            </a:pPr>
            <a:endParaRPr lang="en-US" sz="1300" dirty="0">
              <a:latin typeface="Times New Roman"/>
            </a:endParaRP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300" dirty="0">
                <a:latin typeface="Times New Roman"/>
              </a:rPr>
              <a:t>If </a:t>
            </a:r>
            <a:r>
              <a:rPr lang="en-US" sz="1300" dirty="0">
                <a:latin typeface="Times New Roman"/>
              </a:rPr>
              <a:t>the number of values in the data set is even, then the </a:t>
            </a:r>
            <a:r>
              <a:rPr lang="en-US" sz="1300" b="1" dirty="0">
                <a:latin typeface="Times New Roman"/>
              </a:rPr>
              <a:t>median </a:t>
            </a:r>
            <a:r>
              <a:rPr lang="en-US" sz="1300" dirty="0">
                <a:latin typeface="Times New Roman"/>
              </a:rPr>
              <a:t>is the average of the two middle values.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Example 2:</a:t>
            </a:r>
          </a:p>
          <a:p>
            <a:pPr algn="just" eaLnBrk="1" fontAlgn="auto" hangingPunct="1">
              <a:lnSpc>
                <a:spcPts val="326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Find the median of the following data set: 12    18    16    21    10    13    17    19</a:t>
            </a:r>
          </a:p>
          <a:p>
            <a:pPr algn="just" eaLnBrk="1" fontAlgn="auto" hangingPunct="1">
              <a:lnSpc>
                <a:spcPts val="326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Solution: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68288" y="5221288"/>
            <a:ext cx="53736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7650" indent="-279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588"/>
              </a:lnSpc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Arrange the data values in order from the lowest value to the highest value: 10    12    13    16    17    18    19    21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85750" y="5851525"/>
            <a:ext cx="661193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number of values in the data set is </a:t>
            </a:r>
            <a:r>
              <a:rPr lang="en-US" sz="1300" b="1">
                <a:latin typeface="Times New Roman" panose="02020603050405020304" pitchFamily="18" charset="0"/>
              </a:rPr>
              <a:t>8</a:t>
            </a:r>
            <a:r>
              <a:rPr lang="en-US" sz="1300">
                <a:latin typeface="Times New Roman" panose="02020603050405020304" pitchFamily="18" charset="0"/>
              </a:rPr>
              <a:t>, which is even. So, the median is the average of the two middle values.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268288" y="8123238"/>
            <a:ext cx="69405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475"/>
              </a:spcBef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The </a:t>
            </a:r>
            <a:r>
              <a:rPr lang="en-US" sz="1300" b="1">
                <a:latin typeface="Times New Roman" panose="02020603050405020304" pitchFamily="18" charset="0"/>
              </a:rPr>
              <a:t>mode </a:t>
            </a:r>
            <a:r>
              <a:rPr lang="en-US" sz="1300">
                <a:latin typeface="Times New Roman" panose="02020603050405020304" pitchFamily="18" charset="0"/>
              </a:rPr>
              <a:t>is the data value that appears the most in the set.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Example: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following is a list of heights (in inches) of a high school basketball team:</a:t>
            </a:r>
          </a:p>
          <a:p>
            <a:pPr algn="ctr" eaLnBrk="1" hangingPunct="1">
              <a:lnSpc>
                <a:spcPts val="1613"/>
              </a:lnSpc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67,66,70,74,72,68,71,75,68,72,71 ,68</a:t>
            </a:r>
          </a:p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To determine the </a:t>
            </a:r>
            <a:r>
              <a:rPr lang="en-US" sz="1300" b="1">
                <a:latin typeface="Times New Roman" panose="02020603050405020304" pitchFamily="18" charset="0"/>
              </a:rPr>
              <a:t>mode </a:t>
            </a:r>
            <a:r>
              <a:rPr lang="en-US" sz="1300">
                <a:latin typeface="Times New Roman" panose="02020603050405020304" pitchFamily="18" charset="0"/>
              </a:rPr>
              <a:t>all we need to do is determine which, if any, of the data values appear the most.</a:t>
            </a:r>
          </a:p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If you look carefully you will see that several of the values appear more than once, but only one of the values appears the most...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3654425" y="10363200"/>
            <a:ext cx="17462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25</a:t>
            </a:r>
          </a:p>
        </p:txBody>
      </p:sp>
      <p:pic>
        <p:nvPicPr>
          <p:cNvPr id="2560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3178175"/>
            <a:ext cx="48291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6338888"/>
            <a:ext cx="32131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6181725"/>
            <a:ext cx="47244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268288" y="304800"/>
            <a:ext cx="21304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There are 2-71's, and 2-72's, BUT, there are 3-68's!</a:t>
            </a:r>
          </a:p>
          <a:p>
            <a:pPr algn="just"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300">
                <a:latin typeface="Times New Roman" panose="02020603050405020304" pitchFamily="18" charset="0"/>
              </a:rPr>
              <a:t>So, the mode of this set is </a:t>
            </a:r>
            <a:r>
              <a:rPr lang="en-US" sz="1300" i="1">
                <a:latin typeface="Times New Roman" panose="02020603050405020304" pitchFamily="18" charset="0"/>
              </a:rPr>
              <a:t>68</a:t>
            </a:r>
            <a:r>
              <a:rPr lang="en-US" sz="130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463" y="1133475"/>
            <a:ext cx="4468812" cy="1116013"/>
          </a:xfrm>
          <a:prstGeom prst="rect">
            <a:avLst/>
          </a:prstGeom>
        </p:spPr>
        <p:txBody>
          <a:bodyPr lIns="0" tIns="0" rIns="0" bIns="0"/>
          <a:lstStyle/>
          <a:p>
            <a:pPr marL="251968" algn="just" eaLnBrk="1" fontAlgn="auto" hangingPunct="1">
              <a:spcBef>
                <a:spcPts val="840"/>
              </a:spcBef>
              <a:spcAft>
                <a:spcPts val="840"/>
              </a:spcAft>
              <a:defRPr/>
            </a:pPr>
            <a:r>
              <a:rPr lang="en-US" sz="1600" b="1" dirty="0">
                <a:latin typeface="Times New Roman"/>
              </a:rPr>
              <a:t>5. Precision or accuracy</a:t>
            </a:r>
          </a:p>
          <a:p>
            <a:pPr algn="just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b="1" dirty="0">
                <a:latin typeface="Times New Roman"/>
              </a:rPr>
              <a:t>Precision </a:t>
            </a:r>
            <a:r>
              <a:rPr lang="en-US" sz="1300" dirty="0">
                <a:latin typeface="Times New Roman"/>
              </a:rPr>
              <a:t>is how close the measured values are </a:t>
            </a:r>
            <a:r>
              <a:rPr lang="en-US" sz="1300" b="1" dirty="0">
                <a:latin typeface="Times New Roman"/>
              </a:rPr>
              <a:t>to each other</a:t>
            </a:r>
            <a:r>
              <a:rPr lang="en-US" sz="1300" dirty="0">
                <a:latin typeface="Times New Roman"/>
              </a:rPr>
              <a:t>.</a:t>
            </a:r>
            <a:endParaRPr lang="en-US" sz="1300" dirty="0">
              <a:latin typeface="Times New Roman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71463" y="2474913"/>
            <a:ext cx="69437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1475"/>
              </a:spcBef>
              <a:spcAft>
                <a:spcPts val="838"/>
              </a:spcAft>
            </a:pPr>
            <a:r>
              <a:rPr lang="en-US" sz="1300">
                <a:latin typeface="Times New Roman" panose="02020603050405020304" pitchFamily="18" charset="0"/>
              </a:rPr>
              <a:t>Three terms are widely used to describe the precision of a set of replicate data: </a:t>
            </a:r>
            <a:r>
              <a:rPr lang="en-US" sz="1300" b="1">
                <a:latin typeface="Times New Roman" panose="02020603050405020304" pitchFamily="18" charset="0"/>
              </a:rPr>
              <a:t>standard deviation, variance, </a:t>
            </a:r>
            <a:r>
              <a:rPr lang="en-US" sz="1300">
                <a:latin typeface="Times New Roman" panose="02020603050405020304" pitchFamily="18" charset="0"/>
              </a:rPr>
              <a:t>and </a:t>
            </a:r>
            <a:r>
              <a:rPr lang="en-US" sz="1300" b="1">
                <a:latin typeface="Times New Roman" panose="02020603050405020304" pitchFamily="18" charset="0"/>
              </a:rPr>
              <a:t>coefficient of variation</a:t>
            </a:r>
            <a:r>
              <a:rPr lang="en-US" sz="1300"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</a:t>
            </a:r>
            <a:r>
              <a:rPr lang="en-US" sz="1300" b="1">
                <a:latin typeface="Times New Roman" panose="02020603050405020304" pitchFamily="18" charset="0"/>
              </a:rPr>
              <a:t>Standard Deviation </a:t>
            </a:r>
            <a:r>
              <a:rPr lang="en-US" sz="1300">
                <a:latin typeface="Times New Roman" panose="02020603050405020304" pitchFamily="18" charset="0"/>
              </a:rPr>
              <a:t>is a measure of how spread out numbers are.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Its symbol is a (the greek letter sigma)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The formula is easy: it is the square root of the </a:t>
            </a:r>
            <a:r>
              <a:rPr lang="en-US" sz="1300" b="1">
                <a:latin typeface="Times New Roman" panose="02020603050405020304" pitchFamily="18" charset="0"/>
              </a:rPr>
              <a:t>Variance</a:t>
            </a:r>
            <a:r>
              <a:rPr lang="en-US" sz="1300"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300">
                <a:latin typeface="Times New Roman" panose="02020603050405020304" pitchFamily="18" charset="0"/>
              </a:rPr>
              <a:t>The </a:t>
            </a:r>
            <a:r>
              <a:rPr lang="en-US" sz="1300" b="1">
                <a:latin typeface="Times New Roman" panose="02020603050405020304" pitchFamily="18" charset="0"/>
              </a:rPr>
              <a:t>Variance </a:t>
            </a:r>
            <a:r>
              <a:rPr lang="en-US" sz="1300">
                <a:latin typeface="Times New Roman" panose="02020603050405020304" pitchFamily="18" charset="0"/>
              </a:rPr>
              <a:t>is defined as: The average of the </a:t>
            </a:r>
            <a:r>
              <a:rPr lang="en-US" sz="1300" b="1">
                <a:latin typeface="Times New Roman" panose="02020603050405020304" pitchFamily="18" charset="0"/>
              </a:rPr>
              <a:t>squared </a:t>
            </a:r>
            <a:r>
              <a:rPr lang="en-US" sz="1300">
                <a:latin typeface="Times New Roman" panose="02020603050405020304" pitchFamily="18" charset="0"/>
              </a:rPr>
              <a:t>differences from the Mean.</a:t>
            </a: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268288" y="4002088"/>
            <a:ext cx="6937375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838"/>
              </a:spcBef>
            </a:pPr>
            <a:r>
              <a:rPr lang="en-US" sz="1300" b="1">
                <a:latin typeface="Times New Roman" panose="02020603050405020304" pitchFamily="18" charset="0"/>
              </a:rPr>
              <a:t>Example: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>
                <a:latin typeface="Times New Roman" panose="02020603050405020304" pitchFamily="18" charset="0"/>
              </a:rPr>
              <a:t>You grow 5 crystals from a solution and measure the length of each crystal in millimeters. Here is your data: 600mm, 470mm, 170mm, 430mm and 300mm.</a:t>
            </a:r>
          </a:p>
          <a:p>
            <a:pPr algn="just" eaLnBrk="1" hangingPunct="1">
              <a:lnSpc>
                <a:spcPts val="1613"/>
              </a:lnSpc>
              <a:spcAft>
                <a:spcPts val="625"/>
              </a:spcAft>
            </a:pPr>
            <a:r>
              <a:rPr lang="en-US" sz="1300">
                <a:latin typeface="Times New Roman" panose="02020603050405020304" pitchFamily="18" charset="0"/>
              </a:rPr>
              <a:t>Find out the Mean, the Variance, and the Standard Deviation?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80988" y="4929188"/>
            <a:ext cx="657225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625"/>
              </a:spcBef>
            </a:pPr>
            <a:r>
              <a:rPr lang="en-US" sz="1300">
                <a:latin typeface="Times New Roman" panose="02020603050405020304" pitchFamily="18" charset="0"/>
              </a:rPr>
              <a:t>Solution:</a:t>
            </a:r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244475" y="5803900"/>
            <a:ext cx="61563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300">
                <a:latin typeface="Times New Roman" panose="02020603050405020304" pitchFamily="18" charset="0"/>
              </a:rPr>
              <a:t>To calculate the Variance, take each difference, square it, and then average the result:</a:t>
            </a:r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268288" y="7675563"/>
            <a:ext cx="628491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3213"/>
              </a:lnSpc>
            </a:pPr>
            <a:r>
              <a:rPr lang="en-US" sz="1300">
                <a:latin typeface="Times New Roman" panose="02020603050405020304" pitchFamily="18" charset="0"/>
              </a:rPr>
              <a:t>So, the </a:t>
            </a:r>
            <a:r>
              <a:rPr lang="en-US" sz="1300" b="1">
                <a:latin typeface="Times New Roman" panose="02020603050405020304" pitchFamily="18" charset="0"/>
              </a:rPr>
              <a:t>Variance </a:t>
            </a:r>
            <a:r>
              <a:rPr lang="en-US" sz="1300">
                <a:latin typeface="Times New Roman" panose="02020603050405020304" pitchFamily="18" charset="0"/>
              </a:rPr>
              <a:t>is </a:t>
            </a:r>
            <a:r>
              <a:rPr lang="en-US" sz="1300" i="1">
                <a:latin typeface="Times New Roman" panose="02020603050405020304" pitchFamily="18" charset="0"/>
              </a:rPr>
              <a:t>21.704.</a:t>
            </a:r>
          </a:p>
          <a:p>
            <a:pPr eaLnBrk="1" hangingPunct="1">
              <a:lnSpc>
                <a:spcPts val="3213"/>
              </a:lnSpc>
            </a:pPr>
            <a:r>
              <a:rPr lang="en-US" sz="1300">
                <a:latin typeface="Times New Roman" panose="02020603050405020304" pitchFamily="18" charset="0"/>
              </a:rPr>
              <a:t>And the Standard Deviation is just the square root of Variance, so:</a:t>
            </a:r>
          </a:p>
          <a:p>
            <a:pPr eaLnBrk="1" hangingPunct="1">
              <a:lnSpc>
                <a:spcPts val="3213"/>
              </a:lnSpc>
            </a:pPr>
            <a:r>
              <a:rPr lang="en-US" sz="1300" b="1">
                <a:latin typeface="Times New Roman" panose="02020603050405020304" pitchFamily="18" charset="0"/>
              </a:rPr>
              <a:t>Standard Deviation</a:t>
            </a:r>
            <a:r>
              <a:rPr lang="en-US" sz="1300">
                <a:latin typeface="Times New Roman" panose="02020603050405020304" pitchFamily="18" charset="0"/>
              </a:rPr>
              <a:t>: </a:t>
            </a:r>
            <a:r>
              <a:rPr lang="en-US" sz="1300" i="1">
                <a:latin typeface="Times New Roman" panose="02020603050405020304" pitchFamily="18" charset="0"/>
              </a:rPr>
              <a:t>a</a:t>
            </a:r>
            <a:r>
              <a:rPr lang="en-US" sz="1300">
                <a:latin typeface="Times New Roman" panose="02020603050405020304" pitchFamily="18" charset="0"/>
              </a:rPr>
              <a:t> = V21.704 = 147.32... = 147 (to the nearest mm)</a:t>
            </a:r>
          </a:p>
          <a:p>
            <a:pPr eaLnBrk="1" hangingPunct="1">
              <a:lnSpc>
                <a:spcPts val="3213"/>
              </a:lnSpc>
            </a:pPr>
            <a:r>
              <a:rPr lang="en-US" sz="1300">
                <a:latin typeface="Times New Roman" panose="02020603050405020304" pitchFamily="18" charset="0"/>
              </a:rPr>
              <a:t>The </a:t>
            </a:r>
            <a:r>
              <a:rPr lang="en-US" sz="1300" b="1">
                <a:latin typeface="Times New Roman" panose="02020603050405020304" pitchFamily="18" charset="0"/>
              </a:rPr>
              <a:t>coefficient of variation </a:t>
            </a:r>
            <a:r>
              <a:rPr lang="en-US" sz="1300">
                <a:latin typeface="Times New Roman" panose="02020603050405020304" pitchFamily="18" charset="0"/>
              </a:rPr>
              <a:t>(CV) as a percent is</a:t>
            </a:r>
          </a:p>
          <a:p>
            <a:pPr eaLnBrk="1" hangingPunct="1"/>
            <a:endParaRPr lang="en-US" sz="1300">
              <a:latin typeface="Times New Roman" panose="02020603050405020304" pitchFamily="18" charset="0"/>
            </a:endParaRPr>
          </a:p>
          <a:p>
            <a:pPr eaLnBrk="1" hangingPunct="1"/>
            <a:endParaRPr lang="en-US" sz="1300">
              <a:latin typeface="Times New Roman" panose="02020603050405020304" pitchFamily="18" charset="0"/>
            </a:endParaRPr>
          </a:p>
          <a:p>
            <a:pPr eaLnBrk="1" hangingPunct="1"/>
            <a:endParaRPr lang="en-US" sz="1300">
              <a:latin typeface="Times New Roman" panose="02020603050405020304" pitchFamily="18" charset="0"/>
            </a:endParaRPr>
          </a:p>
          <a:p>
            <a:pPr eaLnBrk="1" hangingPunct="1"/>
            <a:r>
              <a:rPr lang="en-US" sz="1300">
                <a:latin typeface="Times New Roman" panose="02020603050405020304" pitchFamily="18" charset="0"/>
              </a:rPr>
              <a:t>If the mean is 100 and the standard deviation is 5 then the coefficient of variation is 5%.</a:t>
            </a:r>
          </a:p>
        </p:txBody>
      </p:sp>
      <p:sp>
        <p:nvSpPr>
          <p:cNvPr id="26634" name="Rectangle 13"/>
          <p:cNvSpPr>
            <a:spLocks noChangeArrowheads="1"/>
          </p:cNvSpPr>
          <p:nvPr/>
        </p:nvSpPr>
        <p:spPr bwMode="auto">
          <a:xfrm>
            <a:off x="3654425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26</a:t>
            </a:r>
          </a:p>
        </p:txBody>
      </p:sp>
      <p:pic>
        <p:nvPicPr>
          <p:cNvPr id="2663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3" y="1820863"/>
            <a:ext cx="4322762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6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5148263"/>
            <a:ext cx="691673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75" y="9336088"/>
            <a:ext cx="6916738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503238" y="317500"/>
            <a:ext cx="275431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838"/>
              </a:spcAft>
            </a:pPr>
            <a:r>
              <a:rPr lang="en-US" sz="1600" b="1">
                <a:latin typeface="Times New Roman" panose="02020603050405020304" pitchFamily="18" charset="0"/>
              </a:rPr>
              <a:t>6. Random and Absolute Error</a:t>
            </a:r>
          </a:p>
        </p:txBody>
      </p:sp>
      <p:sp>
        <p:nvSpPr>
          <p:cNvPr id="3" name="Rectangle 2"/>
          <p:cNvSpPr/>
          <p:nvPr/>
        </p:nvSpPr>
        <p:spPr>
          <a:xfrm>
            <a:off x="268288" y="655638"/>
            <a:ext cx="6943725" cy="4767262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3216"/>
              </a:lnSpc>
              <a:spcBef>
                <a:spcPts val="84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Absolute error is the amount of physical error in a measurement, period.</a:t>
            </a:r>
          </a:p>
          <a:p>
            <a:pPr algn="ctr" eaLnBrk="1" fontAlgn="auto" hangingPunct="1">
              <a:lnSpc>
                <a:spcPts val="321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(Absolute Error = Actual Value - Measured Value)</a:t>
            </a:r>
          </a:p>
          <a:p>
            <a:pPr algn="just" eaLnBrk="1" fontAlgn="auto" hangingPunct="1">
              <a:lnSpc>
                <a:spcPts val="321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The absolute error (E) in the measurement of a quantity x is given by the equation: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60"/>
              </a:spcAft>
              <a:defRPr/>
            </a:pPr>
            <a:endParaRPr lang="en-US" sz="1300" b="1" dirty="0">
              <a:latin typeface="Times New Roman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1300" b="1" dirty="0">
                <a:latin typeface="Times New Roman"/>
              </a:rPr>
              <a:t>where </a:t>
            </a:r>
            <a:r>
              <a:rPr lang="en-US" sz="1300" i="1" dirty="0" err="1">
                <a:latin typeface="Times New Roman"/>
              </a:rPr>
              <a:t>x</a:t>
            </a:r>
            <a:r>
              <a:rPr lang="en-US" sz="1300" i="1" baseline="-25000" dirty="0" err="1">
                <a:latin typeface="Times New Roman"/>
              </a:rPr>
              <a:t>t</a:t>
            </a:r>
            <a:r>
              <a:rPr lang="en-US" sz="1300" b="1" dirty="0">
                <a:latin typeface="Times New Roman"/>
              </a:rPr>
              <a:t> is the true or accepted value of the quantity.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1300" b="1" dirty="0">
                <a:latin typeface="Times New Roman"/>
              </a:rPr>
              <a:t>Random errors in experimental measurements are caused by unknown and unpredictable changes in the experiment. These changes may occur in the measuring instruments or in the environmental conditions.</a:t>
            </a:r>
          </a:p>
          <a:p>
            <a:pPr marL="254000" algn="just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600" b="1" dirty="0">
                <a:latin typeface="Times New Roman"/>
              </a:rPr>
              <a:t>7. Relative Error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Relative error gives an indication of how good a measurement is relative to the size of the thing being measured.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To calculate the relative error use the following way:</a:t>
            </a:r>
          </a:p>
          <a:p>
            <a:pPr eaLnBrk="1" fontAlgn="auto" hangingPunct="1">
              <a:lnSpc>
                <a:spcPts val="160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b="1" dirty="0">
                <a:latin typeface="Times New Roman"/>
              </a:rPr>
              <a:t>Observe the true value (x) and approximate measured value (xo). Then find the absolute deviation using formula: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310"/>
              </a:spcAft>
              <a:defRPr/>
            </a:pPr>
            <a:endParaRPr lang="en-US" sz="1300" b="1" dirty="0">
              <a:latin typeface="Times New Roman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2310"/>
              </a:spcAft>
              <a:defRPr/>
            </a:pPr>
            <a:r>
              <a:rPr lang="en-US" sz="1300" b="1" dirty="0">
                <a:latin typeface="Times New Roman"/>
              </a:rPr>
              <a:t>Then </a:t>
            </a:r>
            <a:r>
              <a:rPr lang="en-US" sz="1300" b="1" dirty="0">
                <a:latin typeface="Times New Roman"/>
              </a:rPr>
              <a:t>substitute the absolute deviation value A x in relative error formula given below: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71463" y="6348413"/>
            <a:ext cx="4970462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2313"/>
              </a:spcBef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The relative error formula is given by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71463" y="7219950"/>
            <a:ext cx="421481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263"/>
              </a:spcBef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In terms of percentage it is expressed as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68288" y="8093075"/>
            <a:ext cx="4922837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263"/>
              </a:spcBef>
              <a:spcAft>
                <a:spcPts val="1263"/>
              </a:spcAft>
            </a:pPr>
            <a:r>
              <a:rPr lang="en-US" sz="1300" b="1">
                <a:latin typeface="Times New Roman" panose="02020603050405020304" pitchFamily="18" charset="0"/>
              </a:rPr>
              <a:t>Here A x and x are absolute error and true value of the measurement.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271463" y="8510588"/>
            <a:ext cx="6951662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1263"/>
              </a:spcBef>
            </a:pPr>
            <a:r>
              <a:rPr lang="en-US" sz="1300" b="1">
                <a:latin typeface="Times New Roman" panose="02020603050405020304" pitchFamily="18" charset="0"/>
              </a:rPr>
              <a:t>Example: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300" b="1">
                <a:latin typeface="Times New Roman" panose="02020603050405020304" pitchFamily="18" charset="0"/>
              </a:rPr>
              <a:t>Student measures the size of metal ball as 3.97 cm but the actual size of it is 4 cm. Calculate the absolute error and relative error.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 u="sng">
                <a:latin typeface="Times New Roman" panose="02020603050405020304" pitchFamily="18" charset="0"/>
              </a:rPr>
              <a:t>Solution: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The measured value of metal ball xo = 3.97 cm 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The true value of ball x = 4 cm</a:t>
            </a:r>
          </a:p>
          <a:p>
            <a:pPr algn="r" eaLnBrk="1" hangingPunct="1"/>
            <a:r>
              <a:rPr lang="en-US" sz="1300" b="1">
                <a:latin typeface="Times New Roman" panose="02020603050405020304" pitchFamily="18" charset="0"/>
              </a:rPr>
              <a:t>Absolute error A x = True value - Measured value = X - Xo = 4cm - 3.97cm = 0.03 cm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654425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27</a:t>
            </a:r>
          </a:p>
        </p:txBody>
      </p:sp>
      <p:pic>
        <p:nvPicPr>
          <p:cNvPr id="2765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613" y="1847850"/>
            <a:ext cx="9017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8" name="Rectangle 3"/>
          <p:cNvSpPr>
            <a:spLocks noChangeArrowheads="1"/>
          </p:cNvSpPr>
          <p:nvPr/>
        </p:nvSpPr>
        <p:spPr bwMode="auto">
          <a:xfrm>
            <a:off x="503238" y="4765675"/>
            <a:ext cx="6021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31482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Absolute deviation 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x = True value - measured value = x - x</a:t>
            </a:r>
            <a:r>
              <a:rPr lang="en-US" sz="16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9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57850"/>
            <a:ext cx="691673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0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72250"/>
            <a:ext cx="691673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1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550" y="7445375"/>
            <a:ext cx="6916738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68288" y="819150"/>
            <a:ext cx="1728787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425"/>
              </a:spcBef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Relative error = </a:t>
            </a:r>
            <a:r>
              <a:rPr lang="en-US" sz="1300" i="1">
                <a:latin typeface="Times New Roman" panose="02020603050405020304" pitchFamily="18" charset="0"/>
              </a:rPr>
              <a:t>0.0075.</a:t>
            </a:r>
          </a:p>
        </p:txBody>
      </p:sp>
      <p:sp>
        <p:nvSpPr>
          <p:cNvPr id="5" name="Rectangle 4"/>
          <p:cNvSpPr/>
          <p:nvPr/>
        </p:nvSpPr>
        <p:spPr>
          <a:xfrm>
            <a:off x="268288" y="1239838"/>
            <a:ext cx="6946900" cy="949325"/>
          </a:xfrm>
          <a:prstGeom prst="rect">
            <a:avLst/>
          </a:prstGeom>
        </p:spPr>
        <p:txBody>
          <a:bodyPr lIns="0" tIns="0" rIns="0" bIns="0"/>
          <a:lstStyle/>
          <a:p>
            <a:pPr marL="254000" algn="just" eaLnBrk="1" fontAlgn="auto" hangingPunct="1">
              <a:spcBef>
                <a:spcPts val="1470"/>
              </a:spcBef>
              <a:spcAft>
                <a:spcPts val="840"/>
              </a:spcAft>
              <a:defRPr/>
            </a:pPr>
            <a:r>
              <a:rPr lang="en-US" sz="1600" b="1">
                <a:latin typeface="Times New Roman"/>
              </a:rPr>
              <a:t>8. Systematic errors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>
                <a:latin typeface="Times New Roman"/>
              </a:rPr>
              <a:t>The discrepancy between an accepted value of a parameter and an experimentally measured value results from deviations in the manner in which the measurement is carried out. No two measurements are exactly the same.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3654425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28</a:t>
            </a:r>
          </a:p>
        </p:txBody>
      </p:sp>
      <p:pic>
        <p:nvPicPr>
          <p:cNvPr id="28677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211138"/>
            <a:ext cx="6916738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1032</Words>
  <Application>Microsoft Office PowerPoint</Application>
  <PresentationFormat>Custom</PresentationFormat>
  <Paragraphs>88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Calibri</vt:lpstr>
      <vt:lpstr>Arial</vt:lpstr>
      <vt:lpstr>Times New Roman</vt:lpstr>
      <vt:lpstr>Candara</vt:lpstr>
      <vt:lpstr>Segoe UI</vt:lpstr>
      <vt:lpstr>Impact</vt:lpstr>
      <vt:lpstr>Verdana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Medical dept</dc:creator>
  <cp:keywords/>
  <cp:lastModifiedBy>hp</cp:lastModifiedBy>
  <cp:revision>39</cp:revision>
  <dcterms:modified xsi:type="dcterms:W3CDTF">2018-11-17T14:57:16Z</dcterms:modified>
</cp:coreProperties>
</file>